
<file path=[Content_Types].xml><?xml version="1.0" encoding="utf-8"?>
<Types xmlns="http://schemas.openxmlformats.org/package/2006/content-types">
  <Default Extension="xml" ContentType="application/xml"/>
  <Default Extension="jpeg" ContentType="image/jpeg"/>
  <Default Extension="mpg" ContentType="video/unknown"/>
  <Default Extension="mp4" ContentType="video/unknown"/>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4"/>
  </p:notesMasterIdLst>
  <p:sldIdLst>
    <p:sldId id="256" r:id="rId2"/>
    <p:sldId id="257" r:id="rId3"/>
    <p:sldId id="273" r:id="rId4"/>
    <p:sldId id="274" r:id="rId5"/>
    <p:sldId id="275" r:id="rId6"/>
    <p:sldId id="258" r:id="rId7"/>
    <p:sldId id="259" r:id="rId8"/>
    <p:sldId id="260" r:id="rId9"/>
    <p:sldId id="261" r:id="rId10"/>
    <p:sldId id="263" r:id="rId11"/>
    <p:sldId id="262" r:id="rId12"/>
    <p:sldId id="278" r:id="rId13"/>
    <p:sldId id="264" r:id="rId14"/>
    <p:sldId id="277" r:id="rId15"/>
    <p:sldId id="265" r:id="rId16"/>
    <p:sldId id="266" r:id="rId17"/>
    <p:sldId id="267" r:id="rId18"/>
    <p:sldId id="268" r:id="rId19"/>
    <p:sldId id="269" r:id="rId20"/>
    <p:sldId id="270" r:id="rId21"/>
    <p:sldId id="271" r:id="rId22"/>
    <p:sldId id="272"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9" d="100"/>
          <a:sy n="79" d="100"/>
        </p:scale>
        <p:origin x="-1088"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interSettings" Target="printerSettings/printerSettings1.bin"/><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56246E-12B3-E448-B2FF-E9C9730B2A6B}" type="datetimeFigureOut">
              <a:rPr lang="en-US" smtClean="0"/>
              <a:t>10/30/17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1FDBEA-E430-494F-A338-1B6F6941A0C5}" type="slidenum">
              <a:rPr lang="en-US" smtClean="0"/>
              <a:t>‹#›</a:t>
            </a:fld>
            <a:endParaRPr lang="en-US"/>
          </a:p>
        </p:txBody>
      </p:sp>
    </p:spTree>
    <p:extLst>
      <p:ext uri="{BB962C8B-B14F-4D97-AF65-F5344CB8AC3E}">
        <p14:creationId xmlns:p14="http://schemas.microsoft.com/office/powerpoint/2010/main" val="346953921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a:t>
            </a:r>
            <a:r>
              <a:rPr lang="en-US" baseline="0" dirty="0" smtClean="0"/>
              <a:t> can follow along with these illusions yourself!</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1</a:t>
            </a:fld>
            <a:endParaRPr lang="en-US"/>
          </a:p>
        </p:txBody>
      </p:sp>
    </p:spTree>
    <p:extLst>
      <p:ext uri="{BB962C8B-B14F-4D97-AF65-F5344CB8AC3E}">
        <p14:creationId xmlns:p14="http://schemas.microsoft.com/office/powerpoint/2010/main" val="2144383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Nobody</a:t>
            </a:r>
            <a:r>
              <a:rPr lang="en-US" baseline="0" dirty="0" smtClean="0"/>
              <a:t> is quite sure how this illusion works, but the pattern of dots probably generates the illusion of three dimensions (like a curtain) but in an unstable level of depth, so it appears to be moving.</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11</a:t>
            </a:fld>
            <a:endParaRPr lang="en-US"/>
          </a:p>
        </p:txBody>
      </p:sp>
    </p:spTree>
    <p:extLst>
      <p:ext uri="{BB962C8B-B14F-4D97-AF65-F5344CB8AC3E}">
        <p14:creationId xmlns:p14="http://schemas.microsoft.com/office/powerpoint/2010/main" val="1769201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image can be interpreted as the train moving away from or towards the camera. This is because the animation is just four frames long and does not provide enough information to determine direction. A retinal prosthetic would need to provide sufficient frame rate to avoid this kind of illusion.</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12</a:t>
            </a:fld>
            <a:endParaRPr lang="en-US"/>
          </a:p>
        </p:txBody>
      </p:sp>
    </p:spTree>
    <p:extLst>
      <p:ext uri="{BB962C8B-B14F-4D97-AF65-F5344CB8AC3E}">
        <p14:creationId xmlns:p14="http://schemas.microsoft.com/office/powerpoint/2010/main" val="3134312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Squares</a:t>
            </a:r>
            <a:r>
              <a:rPr lang="en-US" baseline="0" dirty="0" smtClean="0"/>
              <a:t> A and B on the left are the same absolute color, but the brain interprets B as being a white square in shadow and A as being a gray square in light. The context of the image alters the brain’s perception of the stimulus. Fixate on the + sign in the image on the right and you will probably see a green dot rotating around the circle. In reality each purple dot is disappearing in sequence, and the green dot is caused by an afterimage </a:t>
            </a:r>
            <a:r>
              <a:rPr lang="mr-IN" baseline="0" dirty="0" smtClean="0"/>
              <a:t>–</a:t>
            </a:r>
            <a:r>
              <a:rPr lang="en-US" baseline="0" dirty="0" smtClean="0"/>
              <a:t> the brain supplying the opposite color when the purple disappears.</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13</a:t>
            </a:fld>
            <a:endParaRPr lang="en-US"/>
          </a:p>
        </p:txBody>
      </p:sp>
    </p:spTree>
    <p:extLst>
      <p:ext uri="{BB962C8B-B14F-4D97-AF65-F5344CB8AC3E}">
        <p14:creationId xmlns:p14="http://schemas.microsoft.com/office/powerpoint/2010/main" val="33176012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same effect that causes the checkerboard illusion also causes</a:t>
            </a:r>
            <a:r>
              <a:rPr lang="en-US" baseline="0" dirty="0" smtClean="0"/>
              <a:t> the dress. The poor lighting can be interpreted ambiguously. If the brain interprets the washed out effect as being a result of the lighting, the dress will look blue and black (its actual colors). If the brain interprets the washed out look as being the actual dress and the lighting as being irrelevant, the dress will look white and gold.</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14</a:t>
            </a:fld>
            <a:endParaRPr lang="en-US"/>
          </a:p>
        </p:txBody>
      </p:sp>
    </p:spTree>
    <p:extLst>
      <p:ext uri="{BB962C8B-B14F-4D97-AF65-F5344CB8AC3E}">
        <p14:creationId xmlns:p14="http://schemas.microsoft.com/office/powerpoint/2010/main" val="1133439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Shepard</a:t>
            </a:r>
            <a:r>
              <a:rPr lang="en-US" baseline="0" dirty="0" smtClean="0"/>
              <a:t> </a:t>
            </a:r>
            <a:r>
              <a:rPr lang="en-US" baseline="0" dirty="0" err="1" smtClean="0"/>
              <a:t>Risset</a:t>
            </a:r>
            <a:r>
              <a:rPr lang="en-US" baseline="0" dirty="0" smtClean="0"/>
              <a:t> tone, or barber-pole illusion generates a tone that seems to sound like it is infinitely rising or infinitely falling. The visualization demonstrates how bringing in a new rising (or falling) note at a lower volume that then replaces the previous note generates the illusion.</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16</a:t>
            </a:fld>
            <a:endParaRPr lang="en-US"/>
          </a:p>
        </p:txBody>
      </p:sp>
    </p:spTree>
    <p:extLst>
      <p:ext uri="{BB962C8B-B14F-4D97-AF65-F5344CB8AC3E}">
        <p14:creationId xmlns:p14="http://schemas.microsoft.com/office/powerpoint/2010/main" val="41309175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speaker’s face is moving</a:t>
            </a:r>
            <a:r>
              <a:rPr lang="en-US" baseline="0" dirty="0" smtClean="0"/>
              <a:t> to a different syllable than she is saying. To hear the illusion in action, close your eyes or look away from the speaker and you will hear a different syllable. The visual cues are overriding the auditory stimulus to influence what you hear. This indicates how visual stimuli override all other senses in cases of ambiguity</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17</a:t>
            </a:fld>
            <a:endParaRPr lang="en-US"/>
          </a:p>
        </p:txBody>
      </p:sp>
    </p:spTree>
    <p:extLst>
      <p:ext uri="{BB962C8B-B14F-4D97-AF65-F5344CB8AC3E}">
        <p14:creationId xmlns:p14="http://schemas.microsoft.com/office/powerpoint/2010/main" val="28391731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Recall that we covered</a:t>
            </a:r>
            <a:r>
              <a:rPr lang="en-US" baseline="0" dirty="0" smtClean="0"/>
              <a:t> the density of touch receptors in different parts of the body in the sensory systems lecture. You can test your ability to determine whether a touch is one point or two with a geometry compass or even a paper clip. Vary the distance between the two points and test different parts of your body to see what is the smallest distance you can discriminate between two points vs. 1. You will find that you can sense it the best on your fingertips, and very poorly on your back.</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19</a:t>
            </a:fld>
            <a:endParaRPr lang="en-US"/>
          </a:p>
        </p:txBody>
      </p:sp>
    </p:spTree>
    <p:extLst>
      <p:ext uri="{BB962C8B-B14F-4D97-AF65-F5344CB8AC3E}">
        <p14:creationId xmlns:p14="http://schemas.microsoft.com/office/powerpoint/2010/main" val="2481983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Fill one bowl with ice</a:t>
            </a:r>
            <a:r>
              <a:rPr lang="en-US" baseline="0" dirty="0" smtClean="0"/>
              <a:t> cold water, one with hot (but not burning!) water, and one with room temperature water. Put one hand in the ice water and one in the hot water for about 30 seconds, then move both hands simultaneously to the room temperature water. You will find that the hand that was in cold water will feel hot and the hand that was in hot water will feel cold. This is because of the previous context that each hand was coming from (hot/cold) before they are in the room temperature water, so even though the stimulus is the same, the context determines the perception.</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20</a:t>
            </a:fld>
            <a:endParaRPr lang="en-US"/>
          </a:p>
        </p:txBody>
      </p:sp>
    </p:spTree>
    <p:extLst>
      <p:ext uri="{BB962C8B-B14F-4D97-AF65-F5344CB8AC3E}">
        <p14:creationId xmlns:p14="http://schemas.microsoft.com/office/powerpoint/2010/main" val="26666935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21</a:t>
            </a:fld>
            <a:endParaRPr lang="en-US"/>
          </a:p>
        </p:txBody>
      </p:sp>
    </p:spTree>
    <p:extLst>
      <p:ext uri="{BB962C8B-B14F-4D97-AF65-F5344CB8AC3E}">
        <p14:creationId xmlns:p14="http://schemas.microsoft.com/office/powerpoint/2010/main" val="26089686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used magic berries, which alter the taste receptors</a:t>
            </a:r>
            <a:r>
              <a:rPr lang="en-US" baseline="0" dirty="0" smtClean="0"/>
              <a:t> and therefore the perception of a food’s taste. You can find these online. They come in small tablets that you chew and it binds to your </a:t>
            </a:r>
            <a:r>
              <a:rPr lang="en-US" baseline="0" smtClean="0"/>
              <a:t>taste receptors.</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22</a:t>
            </a:fld>
            <a:endParaRPr lang="en-US"/>
          </a:p>
        </p:txBody>
      </p:sp>
    </p:spTree>
    <p:extLst>
      <p:ext uri="{BB962C8B-B14F-4D97-AF65-F5344CB8AC3E}">
        <p14:creationId xmlns:p14="http://schemas.microsoft.com/office/powerpoint/2010/main" val="1648588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illusion occurs when your</a:t>
            </a:r>
            <a:r>
              <a:rPr lang="en-US" baseline="0" dirty="0" smtClean="0"/>
              <a:t> brain encounters an ambiguous stimulus that can be (subconsciously) interpreted in multiple different ways, or that is misleading and the most obvious interpretation is not correct</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2</a:t>
            </a:fld>
            <a:endParaRPr lang="en-US"/>
          </a:p>
        </p:txBody>
      </p:sp>
    </p:spTree>
    <p:extLst>
      <p:ext uri="{BB962C8B-B14F-4D97-AF65-F5344CB8AC3E}">
        <p14:creationId xmlns:p14="http://schemas.microsoft.com/office/powerpoint/2010/main" val="745640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Illusions highlight the difference between sensation and perception </a:t>
            </a:r>
            <a:r>
              <a:rPr lang="mr-IN" dirty="0" smtClean="0"/>
              <a:t>–</a:t>
            </a:r>
            <a:r>
              <a:rPr lang="en-US" dirty="0" smtClean="0"/>
              <a:t> a sensation is what your sensory</a:t>
            </a:r>
            <a:r>
              <a:rPr lang="en-US" baseline="0" dirty="0" smtClean="0"/>
              <a:t> organs actually detect in the environment. A perception is how your brain interprets and experiences sensory data. In the case of illusions or other ambiguous/misleading stimuli, there are multiple possible ways to perceive a given stimulus.</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3</a:t>
            </a:fld>
            <a:endParaRPr lang="en-US"/>
          </a:p>
        </p:txBody>
      </p:sp>
    </p:spTree>
    <p:extLst>
      <p:ext uri="{BB962C8B-B14F-4D97-AF65-F5344CB8AC3E}">
        <p14:creationId xmlns:p14="http://schemas.microsoft.com/office/powerpoint/2010/main" val="3459418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we are designing brain-computer interfaces, we want the user’s perception to be as unambiguous and not</a:t>
            </a:r>
            <a:r>
              <a:rPr lang="en-US" baseline="0" dirty="0" smtClean="0"/>
              <a:t> misleading as possible </a:t>
            </a:r>
            <a:r>
              <a:rPr lang="mr-IN" baseline="0" dirty="0" smtClean="0"/>
              <a:t>–</a:t>
            </a:r>
            <a:r>
              <a:rPr lang="en-US" baseline="0" dirty="0" smtClean="0"/>
              <a:t> or at least, no more so than naturalistic perceptions sometimes are ambiguous and misleading. In the case of this user, we would not want them to experience illusory touch that does not actually occur, or ambiguous touch that is is not clear what they are actually touching.</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4</a:t>
            </a:fld>
            <a:endParaRPr lang="en-US"/>
          </a:p>
        </p:txBody>
      </p:sp>
    </p:spTree>
    <p:extLst>
      <p:ext uri="{BB962C8B-B14F-4D97-AF65-F5344CB8AC3E}">
        <p14:creationId xmlns:p14="http://schemas.microsoft.com/office/powerpoint/2010/main" val="2926206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 the homework associated with this lab was different than the other lab</a:t>
            </a:r>
            <a:r>
              <a:rPr lang="en-US" baseline="0" dirty="0" smtClean="0"/>
              <a:t> activities.</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5</a:t>
            </a:fld>
            <a:endParaRPr lang="en-US"/>
          </a:p>
        </p:txBody>
      </p:sp>
    </p:spTree>
    <p:extLst>
      <p:ext uri="{BB962C8B-B14F-4D97-AF65-F5344CB8AC3E}">
        <p14:creationId xmlns:p14="http://schemas.microsoft.com/office/powerpoint/2010/main" val="2501756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an entire</a:t>
            </a:r>
            <a:r>
              <a:rPr lang="en-US" baseline="0" dirty="0" smtClean="0"/>
              <a:t> portion of the visual processing pathway devoted to detecting shapes and edges, and another devoted to identifying colors. In the image on the left, illusory gray dots appear at the intersections of the grid, even though the lines are entirely white. The brain fills in the gray because of the color transitions. In the image on the right, the brain infers the existence of the inverted triangle because the cutouts suggest its existence, even though there is no triangle there.</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7</a:t>
            </a:fld>
            <a:endParaRPr lang="en-US"/>
          </a:p>
        </p:txBody>
      </p:sp>
    </p:spTree>
    <p:extLst>
      <p:ext uri="{BB962C8B-B14F-4D97-AF65-F5344CB8AC3E}">
        <p14:creationId xmlns:p14="http://schemas.microsoft.com/office/powerpoint/2010/main" val="3412141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brain makes judgments</a:t>
            </a:r>
            <a:r>
              <a:rPr lang="en-US" baseline="0" dirty="0" smtClean="0"/>
              <a:t> about shapes and sizes based on context. In the image on the left, the orange dots are the same size, but the one on the right looks larger because it is large in the context of the small dots. In the image on the right, the red lines are straight, but look curved because the blue lines suggest a curvature.</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8</a:t>
            </a:fld>
            <a:endParaRPr lang="en-US"/>
          </a:p>
        </p:txBody>
      </p:sp>
    </p:spTree>
    <p:extLst>
      <p:ext uri="{BB962C8B-B14F-4D97-AF65-F5344CB8AC3E}">
        <p14:creationId xmlns:p14="http://schemas.microsoft.com/office/powerpoint/2010/main" val="4044650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shapes</a:t>
            </a:r>
            <a:r>
              <a:rPr lang="en-US" baseline="0" dirty="0" smtClean="0"/>
              <a:t> could not exist in real space. The brain interprets the edges of the shape on the left with ambiguity to produce three prongs at the end despite there being two at the base. The brain can construct the illusion of depth in the shape on the right though it could not be built.</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9</a:t>
            </a:fld>
            <a:endParaRPr lang="en-US"/>
          </a:p>
        </p:txBody>
      </p:sp>
    </p:spTree>
    <p:extLst>
      <p:ext uri="{BB962C8B-B14F-4D97-AF65-F5344CB8AC3E}">
        <p14:creationId xmlns:p14="http://schemas.microsoft.com/office/powerpoint/2010/main" val="787558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Escher was famous for creating drawings that depended on this type of illusion.</a:t>
            </a:r>
            <a:endParaRPr lang="en-US" dirty="0"/>
          </a:p>
        </p:txBody>
      </p:sp>
      <p:sp>
        <p:nvSpPr>
          <p:cNvPr id="4" name="Slide Number Placeholder 3"/>
          <p:cNvSpPr>
            <a:spLocks noGrp="1"/>
          </p:cNvSpPr>
          <p:nvPr>
            <p:ph type="sldNum" sz="quarter" idx="10"/>
          </p:nvPr>
        </p:nvSpPr>
        <p:spPr/>
        <p:txBody>
          <a:bodyPr/>
          <a:lstStyle/>
          <a:p>
            <a:fld id="{421FDBEA-E430-494F-A338-1B6F6941A0C5}" type="slidenum">
              <a:rPr lang="en-US" smtClean="0"/>
              <a:t>10</a:t>
            </a:fld>
            <a:endParaRPr lang="en-US"/>
          </a:p>
        </p:txBody>
      </p:sp>
    </p:spTree>
    <p:extLst>
      <p:ext uri="{BB962C8B-B14F-4D97-AF65-F5344CB8AC3E}">
        <p14:creationId xmlns:p14="http://schemas.microsoft.com/office/powerpoint/2010/main" val="1762191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44FDDE6-68F7-3A49-BC4C-F034025F7AE8}" type="datetimeFigureOut">
              <a:rPr lang="en-US" smtClean="0"/>
              <a:t>10/30/17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C7300F-A970-4C44-8FFF-84C5CE01438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FDDE6-68F7-3A49-BC4C-F034025F7AE8}" type="datetimeFigureOut">
              <a:rPr lang="en-US" smtClean="0"/>
              <a:t>10/30/17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C7300F-A970-4C44-8FFF-84C5CE01438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FDDE6-68F7-3A49-BC4C-F034025F7AE8}" type="datetimeFigureOut">
              <a:rPr lang="en-US" smtClean="0"/>
              <a:t>10/30/17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C7300F-A970-4C44-8FFF-84C5CE01438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FDDE6-68F7-3A49-BC4C-F034025F7AE8}" type="datetimeFigureOut">
              <a:rPr lang="en-US" smtClean="0"/>
              <a:t>10/30/17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C7300F-A970-4C44-8FFF-84C5CE01438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4FDDE6-68F7-3A49-BC4C-F034025F7AE8}" type="datetimeFigureOut">
              <a:rPr lang="en-US" smtClean="0"/>
              <a:t>10/30/17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C7300F-A970-4C44-8FFF-84C5CE01438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44FDDE6-68F7-3A49-BC4C-F034025F7AE8}" type="datetimeFigureOut">
              <a:rPr lang="en-US" smtClean="0"/>
              <a:t>10/30/17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C7300F-A970-4C44-8FFF-84C5CE01438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44FDDE6-68F7-3A49-BC4C-F034025F7AE8}" type="datetimeFigureOut">
              <a:rPr lang="en-US" smtClean="0"/>
              <a:t>10/30/17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BC7300F-A970-4C44-8FFF-84C5CE01438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44FDDE6-68F7-3A49-BC4C-F034025F7AE8}" type="datetimeFigureOut">
              <a:rPr lang="en-US" smtClean="0"/>
              <a:t>10/30/17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BC7300F-A970-4C44-8FFF-84C5CE01438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4FDDE6-68F7-3A49-BC4C-F034025F7AE8}" type="datetimeFigureOut">
              <a:rPr lang="en-US" smtClean="0"/>
              <a:t>10/30/17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BC7300F-A970-4C44-8FFF-84C5CE01438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FDDE6-68F7-3A49-BC4C-F034025F7AE8}" type="datetimeFigureOut">
              <a:rPr lang="en-US" smtClean="0"/>
              <a:t>10/30/17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C7300F-A970-4C44-8FFF-84C5CE014385}"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444FDDE6-68F7-3A49-BC4C-F034025F7AE8}" type="datetimeFigureOut">
              <a:rPr lang="en-US" smtClean="0"/>
              <a:t>10/30/17</a:t>
            </a:fld>
            <a:endParaRPr lang="en-US"/>
          </a:p>
        </p:txBody>
      </p:sp>
      <p:sp>
        <p:nvSpPr>
          <p:cNvPr id="9" name="Slide Number Placeholder 8"/>
          <p:cNvSpPr>
            <a:spLocks noGrp="1"/>
          </p:cNvSpPr>
          <p:nvPr>
            <p:ph type="sldNum" sz="quarter" idx="11"/>
          </p:nvPr>
        </p:nvSpPr>
        <p:spPr/>
        <p:txBody>
          <a:bodyPr/>
          <a:lstStyle/>
          <a:p>
            <a:fld id="{EBC7300F-A970-4C44-8FFF-84C5CE014385}"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EBC7300F-A970-4C44-8FFF-84C5CE014385}"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444FDDE6-68F7-3A49-BC4C-F034025F7AE8}" type="datetimeFigureOut">
              <a:rPr lang="en-US" smtClean="0"/>
              <a:t>10/30/17</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gif"/></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gif"/><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4.xml"/><Relationship Id="rId5" Type="http://schemas.openxmlformats.org/officeDocument/2006/relationships/image" Target="../media/image17.png"/><Relationship Id="rId1" Type="http://schemas.microsoft.com/office/2007/relationships/media" Target="../media/media1.mp4"/><Relationship Id="rId2" Type="http://schemas.openxmlformats.org/officeDocument/2006/relationships/video" Target="../media/media1.mp4"/></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5.xml"/><Relationship Id="rId5" Type="http://schemas.openxmlformats.org/officeDocument/2006/relationships/image" Target="../media/image18.png"/><Relationship Id="rId1" Type="http://schemas.microsoft.com/office/2007/relationships/media" Target="../media/media2.mpg"/><Relationship Id="rId2" Type="http://schemas.openxmlformats.org/officeDocument/2006/relationships/video" Target="../media/media2.m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Illusions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08257302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MC Escher</a:t>
            </a:r>
            <a:endParaRPr lang="en-US" dirty="0"/>
          </a:p>
        </p:txBody>
      </p:sp>
      <p:pic>
        <p:nvPicPr>
          <p:cNvPr id="4" name="Picture 3"/>
          <p:cNvPicPr>
            <a:picLocks noChangeAspect="1"/>
          </p:cNvPicPr>
          <p:nvPr/>
        </p:nvPicPr>
        <p:blipFill>
          <a:blip r:embed="rId3"/>
          <a:stretch>
            <a:fillRect/>
          </a:stretch>
        </p:blipFill>
        <p:spPr>
          <a:xfrm>
            <a:off x="1550052" y="1797538"/>
            <a:ext cx="5835486" cy="4376615"/>
          </a:xfrm>
          <a:prstGeom prst="rect">
            <a:avLst/>
          </a:prstGeom>
        </p:spPr>
      </p:pic>
    </p:spTree>
    <p:extLst>
      <p:ext uri="{BB962C8B-B14F-4D97-AF65-F5344CB8AC3E}">
        <p14:creationId xmlns:p14="http://schemas.microsoft.com/office/powerpoint/2010/main" val="145755387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Illusory movement</a:t>
            </a:r>
            <a:endParaRPr lang="en-US" dirty="0"/>
          </a:p>
        </p:txBody>
      </p:sp>
      <p:pic>
        <p:nvPicPr>
          <p:cNvPr id="5" name="Picture 4"/>
          <p:cNvPicPr>
            <a:picLocks noChangeAspect="1"/>
          </p:cNvPicPr>
          <p:nvPr/>
        </p:nvPicPr>
        <p:blipFill>
          <a:blip r:embed="rId3"/>
          <a:stretch>
            <a:fillRect/>
          </a:stretch>
        </p:blipFill>
        <p:spPr>
          <a:xfrm>
            <a:off x="678228" y="1417638"/>
            <a:ext cx="7398972" cy="5130762"/>
          </a:xfrm>
          <a:prstGeom prst="rect">
            <a:avLst/>
          </a:prstGeom>
        </p:spPr>
      </p:pic>
    </p:spTree>
    <p:extLst>
      <p:ext uri="{BB962C8B-B14F-4D97-AF65-F5344CB8AC3E}">
        <p14:creationId xmlns:p14="http://schemas.microsoft.com/office/powerpoint/2010/main" val="41423113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Ambiguous movement</a:t>
            </a:r>
            <a:endParaRPr lang="en-US" dirty="0"/>
          </a:p>
        </p:txBody>
      </p:sp>
      <p:pic>
        <p:nvPicPr>
          <p:cNvPr id="5" name="Picture 4" descr="You can change the direction of the train if you concentrate - Imgur.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9380" y="1940456"/>
            <a:ext cx="5931156" cy="3819664"/>
          </a:xfrm>
          <a:prstGeom prst="rect">
            <a:avLst/>
          </a:prstGeom>
        </p:spPr>
      </p:pic>
    </p:spTree>
    <p:extLst>
      <p:ext uri="{BB962C8B-B14F-4D97-AF65-F5344CB8AC3E}">
        <p14:creationId xmlns:p14="http://schemas.microsoft.com/office/powerpoint/2010/main" val="106479626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Illusory color</a:t>
            </a:r>
            <a:endParaRPr lang="en-US" dirty="0"/>
          </a:p>
        </p:txBody>
      </p:sp>
      <p:pic>
        <p:nvPicPr>
          <p:cNvPr id="5" name="Picture 4"/>
          <p:cNvPicPr>
            <a:picLocks noChangeAspect="1"/>
          </p:cNvPicPr>
          <p:nvPr/>
        </p:nvPicPr>
        <p:blipFill>
          <a:blip r:embed="rId3"/>
          <a:stretch>
            <a:fillRect/>
          </a:stretch>
        </p:blipFill>
        <p:spPr>
          <a:xfrm>
            <a:off x="203200" y="1641230"/>
            <a:ext cx="4404811" cy="3429976"/>
          </a:xfrm>
          <a:prstGeom prst="rect">
            <a:avLst/>
          </a:prstGeom>
        </p:spPr>
      </p:pic>
      <p:pic>
        <p:nvPicPr>
          <p:cNvPr id="6" name="Picture 5" descr="Lilac-Chaser.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8011" y="3508129"/>
            <a:ext cx="3126154" cy="3126154"/>
          </a:xfrm>
          <a:prstGeom prst="rect">
            <a:avLst/>
          </a:prstGeom>
        </p:spPr>
      </p:pic>
      <p:sp>
        <p:nvSpPr>
          <p:cNvPr id="3" name="TextBox 2"/>
          <p:cNvSpPr txBox="1"/>
          <p:nvPr/>
        </p:nvSpPr>
        <p:spPr>
          <a:xfrm>
            <a:off x="6651817" y="3138797"/>
            <a:ext cx="1082348" cy="369332"/>
          </a:xfrm>
          <a:prstGeom prst="rect">
            <a:avLst/>
          </a:prstGeom>
          <a:noFill/>
        </p:spPr>
        <p:txBody>
          <a:bodyPr wrap="none" rtlCol="0">
            <a:spAutoFit/>
          </a:bodyPr>
          <a:lstStyle/>
          <a:p>
            <a:r>
              <a:rPr lang="en-US" dirty="0" smtClean="0"/>
              <a:t>Stare at +</a:t>
            </a:r>
            <a:endParaRPr lang="en-US" dirty="0"/>
          </a:p>
        </p:txBody>
      </p:sp>
    </p:spTree>
    <p:extLst>
      <p:ext uri="{BB962C8B-B14F-4D97-AF65-F5344CB8AC3E}">
        <p14:creationId xmlns:p14="http://schemas.microsoft.com/office/powerpoint/2010/main" val="284662099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dress</a:t>
            </a:r>
            <a:endParaRPr lang="en-US" dirty="0"/>
          </a:p>
        </p:txBody>
      </p:sp>
      <p:pic>
        <p:nvPicPr>
          <p:cNvPr id="4" name="Picture 3"/>
          <p:cNvPicPr>
            <a:picLocks noChangeAspect="1"/>
          </p:cNvPicPr>
          <p:nvPr/>
        </p:nvPicPr>
        <p:blipFill>
          <a:blip r:embed="rId3"/>
          <a:stretch>
            <a:fillRect/>
          </a:stretch>
        </p:blipFill>
        <p:spPr>
          <a:xfrm>
            <a:off x="2238375" y="1301750"/>
            <a:ext cx="3819525" cy="5092700"/>
          </a:xfrm>
          <a:prstGeom prst="rect">
            <a:avLst/>
          </a:prstGeom>
        </p:spPr>
      </p:pic>
    </p:spTree>
    <p:extLst>
      <p:ext uri="{BB962C8B-B14F-4D97-AF65-F5344CB8AC3E}">
        <p14:creationId xmlns:p14="http://schemas.microsoft.com/office/powerpoint/2010/main" val="147219751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Auditory illusions</a:t>
            </a:r>
            <a:endParaRPr lang="en-US" dirty="0"/>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11795597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Shepard </a:t>
            </a:r>
            <a:r>
              <a:rPr lang="en-US" dirty="0" err="1"/>
              <a:t>R</a:t>
            </a:r>
            <a:r>
              <a:rPr lang="en-US" dirty="0" err="1" smtClean="0"/>
              <a:t>isset</a:t>
            </a:r>
            <a:r>
              <a:rPr lang="en-US" dirty="0" smtClean="0"/>
              <a:t> tones</a:t>
            </a:r>
            <a:endParaRPr lang="en-US" dirty="0"/>
          </a:p>
        </p:txBody>
      </p:sp>
      <p:pic>
        <p:nvPicPr>
          <p:cNvPr id="4" name="Shepard-Risset glissando visualizatio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57200" y="1719385"/>
            <a:ext cx="7363829" cy="4142154"/>
          </a:xfrm>
          <a:prstGeom prst="rect">
            <a:avLst/>
          </a:prstGeom>
        </p:spPr>
      </p:pic>
      <p:sp>
        <p:nvSpPr>
          <p:cNvPr id="5" name="TextBox 4"/>
          <p:cNvSpPr txBox="1"/>
          <p:nvPr/>
        </p:nvSpPr>
        <p:spPr>
          <a:xfrm>
            <a:off x="0" y="6629981"/>
            <a:ext cx="3345838" cy="276999"/>
          </a:xfrm>
          <a:prstGeom prst="rect">
            <a:avLst/>
          </a:prstGeom>
          <a:noFill/>
        </p:spPr>
        <p:txBody>
          <a:bodyPr wrap="none" rtlCol="0">
            <a:spAutoFit/>
          </a:bodyPr>
          <a:lstStyle/>
          <a:p>
            <a:r>
              <a:rPr lang="en-US" sz="1200" dirty="0"/>
              <a:t>https://</a:t>
            </a:r>
            <a:r>
              <a:rPr lang="en-US" sz="1200" dirty="0" err="1"/>
              <a:t>www.youtube.com</a:t>
            </a:r>
            <a:r>
              <a:rPr lang="en-US" sz="1200" dirty="0"/>
              <a:t>/</a:t>
            </a:r>
            <a:r>
              <a:rPr lang="en-US" sz="1200" dirty="0" err="1"/>
              <a:t>watch?v</a:t>
            </a:r>
            <a:r>
              <a:rPr lang="en-US" sz="1200" dirty="0"/>
              <a:t>=MShclPy4Kvc</a:t>
            </a:r>
          </a:p>
        </p:txBody>
      </p:sp>
    </p:spTree>
    <p:extLst>
      <p:ext uri="{BB962C8B-B14F-4D97-AF65-F5344CB8AC3E}">
        <p14:creationId xmlns:p14="http://schemas.microsoft.com/office/powerpoint/2010/main" val="2021910544"/>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McGurk</a:t>
            </a:r>
            <a:r>
              <a:rPr lang="en-US" dirty="0" smtClean="0"/>
              <a:t> effect</a:t>
            </a:r>
            <a:endParaRPr lang="en-US" dirty="0"/>
          </a:p>
        </p:txBody>
      </p:sp>
      <p:pic>
        <p:nvPicPr>
          <p:cNvPr id="4" name="PatriciaKuhlMcGurkMovie.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89353" y="1839276"/>
            <a:ext cx="6986954" cy="4017499"/>
          </a:xfrm>
          <a:prstGeom prst="rect">
            <a:avLst/>
          </a:prstGeom>
        </p:spPr>
      </p:pic>
      <p:sp>
        <p:nvSpPr>
          <p:cNvPr id="3" name="TextBox 2"/>
          <p:cNvSpPr txBox="1"/>
          <p:nvPr/>
        </p:nvSpPr>
        <p:spPr>
          <a:xfrm>
            <a:off x="0" y="6581001"/>
            <a:ext cx="3249608" cy="276999"/>
          </a:xfrm>
          <a:prstGeom prst="rect">
            <a:avLst/>
          </a:prstGeom>
          <a:noFill/>
        </p:spPr>
        <p:txBody>
          <a:bodyPr wrap="none" rtlCol="0">
            <a:spAutoFit/>
          </a:bodyPr>
          <a:lstStyle/>
          <a:p>
            <a:r>
              <a:rPr lang="en-US" sz="1200" dirty="0"/>
              <a:t>https://</a:t>
            </a:r>
            <a:r>
              <a:rPr lang="en-US" sz="1200" dirty="0" err="1"/>
              <a:t>auditoryneuroscience.com</a:t>
            </a:r>
            <a:r>
              <a:rPr lang="en-US" sz="1200" dirty="0"/>
              <a:t>/</a:t>
            </a:r>
            <a:r>
              <a:rPr lang="en-US" sz="1200" dirty="0" err="1"/>
              <a:t>McGurkEffect</a:t>
            </a:r>
            <a:endParaRPr lang="en-US" sz="1200" dirty="0"/>
          </a:p>
        </p:txBody>
      </p:sp>
    </p:spTree>
    <p:extLst>
      <p:ext uri="{BB962C8B-B14F-4D97-AF65-F5344CB8AC3E}">
        <p14:creationId xmlns:p14="http://schemas.microsoft.com/office/powerpoint/2010/main" val="4150469418"/>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Tactile illusions</a:t>
            </a:r>
            <a:endParaRPr lang="en-US" dirty="0"/>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358025527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point discrimination</a:t>
            </a:r>
            <a:endParaRPr lang="en-US" dirty="0"/>
          </a:p>
        </p:txBody>
      </p:sp>
      <p:pic>
        <p:nvPicPr>
          <p:cNvPr id="5" name="Picture 4"/>
          <p:cNvPicPr>
            <a:picLocks noChangeAspect="1"/>
          </p:cNvPicPr>
          <p:nvPr/>
        </p:nvPicPr>
        <p:blipFill>
          <a:blip r:embed="rId3"/>
          <a:stretch>
            <a:fillRect/>
          </a:stretch>
        </p:blipFill>
        <p:spPr>
          <a:xfrm>
            <a:off x="312615" y="1417638"/>
            <a:ext cx="4797083" cy="2607285"/>
          </a:xfrm>
          <a:prstGeom prst="rect">
            <a:avLst/>
          </a:prstGeom>
        </p:spPr>
      </p:pic>
      <p:pic>
        <p:nvPicPr>
          <p:cNvPr id="7" name="Picture 6"/>
          <p:cNvPicPr>
            <a:picLocks noChangeAspect="1"/>
          </p:cNvPicPr>
          <p:nvPr/>
        </p:nvPicPr>
        <p:blipFill rotWithShape="1">
          <a:blip r:embed="rId4"/>
          <a:srcRect l="31538" r="31539" b="67512"/>
          <a:stretch/>
        </p:blipFill>
        <p:spPr>
          <a:xfrm>
            <a:off x="5214050" y="2637691"/>
            <a:ext cx="2863150" cy="3946771"/>
          </a:xfrm>
          <a:prstGeom prst="rect">
            <a:avLst/>
          </a:prstGeom>
        </p:spPr>
      </p:pic>
      <p:cxnSp>
        <p:nvCxnSpPr>
          <p:cNvPr id="9" name="Straight Arrow Connector 8"/>
          <p:cNvCxnSpPr/>
          <p:nvPr/>
        </p:nvCxnSpPr>
        <p:spPr>
          <a:xfrm flipH="1" flipV="1">
            <a:off x="722923" y="2637691"/>
            <a:ext cx="879231" cy="254000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V="1">
            <a:off x="3673231" y="2985476"/>
            <a:ext cx="661589" cy="2192216"/>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3966308" y="5040923"/>
            <a:ext cx="1875692" cy="121138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5596939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an illusion?</a:t>
            </a:r>
            <a:endParaRPr lang="en-US" dirty="0"/>
          </a:p>
        </p:txBody>
      </p:sp>
      <p:pic>
        <p:nvPicPr>
          <p:cNvPr id="4" name="Picture 3"/>
          <p:cNvPicPr>
            <a:picLocks noChangeAspect="1"/>
          </p:cNvPicPr>
          <p:nvPr/>
        </p:nvPicPr>
        <p:blipFill>
          <a:blip r:embed="rId3"/>
          <a:stretch>
            <a:fillRect/>
          </a:stretch>
        </p:blipFill>
        <p:spPr>
          <a:xfrm>
            <a:off x="703385" y="1417638"/>
            <a:ext cx="7170615" cy="5377961"/>
          </a:xfrm>
          <a:prstGeom prst="rect">
            <a:avLst/>
          </a:prstGeom>
        </p:spPr>
      </p:pic>
    </p:spTree>
    <p:extLst>
      <p:ext uri="{BB962C8B-B14F-4D97-AF65-F5344CB8AC3E}">
        <p14:creationId xmlns:p14="http://schemas.microsoft.com/office/powerpoint/2010/main" val="283667735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Magic water</a:t>
            </a:r>
            <a:endParaRPr lang="en-US" dirty="0"/>
          </a:p>
        </p:txBody>
      </p:sp>
      <p:pic>
        <p:nvPicPr>
          <p:cNvPr id="4" name="Picture 3"/>
          <p:cNvPicPr>
            <a:picLocks noChangeAspect="1"/>
          </p:cNvPicPr>
          <p:nvPr/>
        </p:nvPicPr>
        <p:blipFill>
          <a:blip r:embed="rId3"/>
          <a:stretch>
            <a:fillRect/>
          </a:stretch>
        </p:blipFill>
        <p:spPr>
          <a:xfrm>
            <a:off x="0" y="3351874"/>
            <a:ext cx="4669692" cy="3113861"/>
          </a:xfrm>
          <a:prstGeom prst="rect">
            <a:avLst/>
          </a:prstGeom>
        </p:spPr>
      </p:pic>
      <p:pic>
        <p:nvPicPr>
          <p:cNvPr id="5" name="Picture 4"/>
          <p:cNvPicPr>
            <a:picLocks noChangeAspect="1"/>
          </p:cNvPicPr>
          <p:nvPr/>
        </p:nvPicPr>
        <p:blipFill>
          <a:blip r:embed="rId4"/>
          <a:stretch>
            <a:fillRect/>
          </a:stretch>
        </p:blipFill>
        <p:spPr>
          <a:xfrm>
            <a:off x="3524507" y="1183105"/>
            <a:ext cx="4383686" cy="2617126"/>
          </a:xfrm>
          <a:prstGeom prst="rect">
            <a:avLst/>
          </a:prstGeom>
        </p:spPr>
      </p:pic>
    </p:spTree>
    <p:extLst>
      <p:ext uri="{BB962C8B-B14F-4D97-AF65-F5344CB8AC3E}">
        <p14:creationId xmlns:p14="http://schemas.microsoft.com/office/powerpoint/2010/main" val="350174972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Taste illusion</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423562634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Magic berries (</a:t>
            </a:r>
            <a:r>
              <a:rPr lang="en-US" i="1" dirty="0" err="1" smtClean="0"/>
              <a:t>Synsepalum</a:t>
            </a:r>
            <a:r>
              <a:rPr lang="en-US" i="1" dirty="0" smtClean="0"/>
              <a:t> </a:t>
            </a:r>
            <a:r>
              <a:rPr lang="en-US" i="1" dirty="0" err="1" smtClean="0"/>
              <a:t>dulcificum</a:t>
            </a:r>
            <a:r>
              <a:rPr lang="en-US" dirty="0" smtClean="0"/>
              <a:t>)</a:t>
            </a:r>
            <a:endParaRPr lang="en-US" dirty="0"/>
          </a:p>
        </p:txBody>
      </p:sp>
      <p:sp>
        <p:nvSpPr>
          <p:cNvPr id="5" name="Content Placeholder 4"/>
          <p:cNvSpPr>
            <a:spLocks noGrp="1"/>
          </p:cNvSpPr>
          <p:nvPr>
            <p:ph idx="1"/>
          </p:nvPr>
        </p:nvSpPr>
        <p:spPr>
          <a:xfrm>
            <a:off x="457200" y="1600200"/>
            <a:ext cx="5178669" cy="4800600"/>
          </a:xfrm>
        </p:spPr>
        <p:txBody>
          <a:bodyPr/>
          <a:lstStyle/>
          <a:p>
            <a:r>
              <a:rPr lang="en-US" dirty="0" smtClean="0"/>
              <a:t>Native to west Africa</a:t>
            </a:r>
          </a:p>
          <a:p>
            <a:r>
              <a:rPr lang="en-US" dirty="0" smtClean="0"/>
              <a:t>Contains compound called </a:t>
            </a:r>
            <a:r>
              <a:rPr lang="en-US" dirty="0" err="1" smtClean="0"/>
              <a:t>miraculin</a:t>
            </a:r>
            <a:endParaRPr lang="en-US" dirty="0" smtClean="0"/>
          </a:p>
          <a:p>
            <a:r>
              <a:rPr lang="en-US" dirty="0" smtClean="0"/>
              <a:t>Binds to </a:t>
            </a:r>
            <a:r>
              <a:rPr lang="en-US" dirty="0" err="1" smtClean="0"/>
              <a:t>tastant</a:t>
            </a:r>
            <a:r>
              <a:rPr lang="en-US" dirty="0" smtClean="0"/>
              <a:t> receptors on taste buds – how exactly is unknown</a:t>
            </a:r>
          </a:p>
          <a:p>
            <a:r>
              <a:rPr lang="en-US" dirty="0" smtClean="0"/>
              <a:t>Probably binds to sweet receptors, then acid (sourness) binds to </a:t>
            </a:r>
            <a:r>
              <a:rPr lang="en-US" dirty="0" err="1" smtClean="0"/>
              <a:t>miraculin</a:t>
            </a:r>
            <a:r>
              <a:rPr lang="en-US" dirty="0"/>
              <a:t> </a:t>
            </a:r>
            <a:r>
              <a:rPr lang="en-US" dirty="0" smtClean="0"/>
              <a:t>causing receptor to be activated</a:t>
            </a:r>
          </a:p>
          <a:p>
            <a:r>
              <a:rPr lang="en-US" dirty="0" smtClean="0"/>
              <a:t>Lasts up to an </a:t>
            </a:r>
            <a:r>
              <a:rPr lang="en-US" dirty="0" smtClean="0"/>
              <a:t>hour</a:t>
            </a:r>
          </a:p>
          <a:p>
            <a:endParaRPr lang="en-US" dirty="0"/>
          </a:p>
          <a:p>
            <a:r>
              <a:rPr lang="en-US" dirty="0" smtClean="0"/>
              <a:t>Note: CHEW the tablet, don’t swallow whole! Coat your tongue with it.</a:t>
            </a:r>
            <a:endParaRPr lang="en-US" dirty="0"/>
          </a:p>
        </p:txBody>
      </p:sp>
      <p:pic>
        <p:nvPicPr>
          <p:cNvPr id="7" name="Picture 6"/>
          <p:cNvPicPr>
            <a:picLocks noChangeAspect="1"/>
          </p:cNvPicPr>
          <p:nvPr/>
        </p:nvPicPr>
        <p:blipFill>
          <a:blip r:embed="rId3"/>
          <a:stretch>
            <a:fillRect/>
          </a:stretch>
        </p:blipFill>
        <p:spPr>
          <a:xfrm>
            <a:off x="5635869" y="4445000"/>
            <a:ext cx="2705100" cy="2032000"/>
          </a:xfrm>
          <a:prstGeom prst="rect">
            <a:avLst/>
          </a:prstGeom>
        </p:spPr>
      </p:pic>
      <p:pic>
        <p:nvPicPr>
          <p:cNvPr id="8" name="Picture 7"/>
          <p:cNvPicPr>
            <a:picLocks noChangeAspect="1"/>
          </p:cNvPicPr>
          <p:nvPr/>
        </p:nvPicPr>
        <p:blipFill>
          <a:blip r:embed="rId4"/>
          <a:stretch>
            <a:fillRect/>
          </a:stretch>
        </p:blipFill>
        <p:spPr>
          <a:xfrm>
            <a:off x="5958341" y="1600200"/>
            <a:ext cx="2382628" cy="2582985"/>
          </a:xfrm>
          <a:prstGeom prst="rect">
            <a:avLst/>
          </a:prstGeom>
        </p:spPr>
      </p:pic>
    </p:spTree>
    <p:extLst>
      <p:ext uri="{BB962C8B-B14F-4D97-AF65-F5344CB8AC3E}">
        <p14:creationId xmlns:p14="http://schemas.microsoft.com/office/powerpoint/2010/main" val="257368471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Sensation vs. perception</a:t>
            </a:r>
            <a:endParaRPr lang="en-US" dirty="0"/>
          </a:p>
        </p:txBody>
      </p:sp>
      <p:pic>
        <p:nvPicPr>
          <p:cNvPr id="4" name="Picture 3"/>
          <p:cNvPicPr>
            <a:picLocks noChangeAspect="1"/>
          </p:cNvPicPr>
          <p:nvPr/>
        </p:nvPicPr>
        <p:blipFill>
          <a:blip r:embed="rId3"/>
          <a:stretch>
            <a:fillRect/>
          </a:stretch>
        </p:blipFill>
        <p:spPr>
          <a:xfrm>
            <a:off x="1572016" y="1915746"/>
            <a:ext cx="5417868" cy="4102100"/>
          </a:xfrm>
          <a:prstGeom prst="rect">
            <a:avLst/>
          </a:prstGeom>
        </p:spPr>
      </p:pic>
    </p:spTree>
    <p:extLst>
      <p:ext uri="{BB962C8B-B14F-4D97-AF65-F5344CB8AC3E}">
        <p14:creationId xmlns:p14="http://schemas.microsoft.com/office/powerpoint/2010/main" val="342806958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we care?</a:t>
            </a:r>
            <a:endParaRPr lang="en-US" dirty="0"/>
          </a:p>
        </p:txBody>
      </p:sp>
      <p:pic>
        <p:nvPicPr>
          <p:cNvPr id="4" name="Picture 3"/>
          <p:cNvPicPr>
            <a:picLocks noChangeAspect="1"/>
          </p:cNvPicPr>
          <p:nvPr/>
        </p:nvPicPr>
        <p:blipFill>
          <a:blip r:embed="rId3"/>
          <a:stretch>
            <a:fillRect/>
          </a:stretch>
        </p:blipFill>
        <p:spPr>
          <a:xfrm>
            <a:off x="1738923" y="1638300"/>
            <a:ext cx="5080000" cy="5219700"/>
          </a:xfrm>
          <a:prstGeom prst="rect">
            <a:avLst/>
          </a:prstGeom>
        </p:spPr>
      </p:pic>
    </p:spTree>
    <p:extLst>
      <p:ext uri="{BB962C8B-B14F-4D97-AF65-F5344CB8AC3E}">
        <p14:creationId xmlns:p14="http://schemas.microsoft.com/office/powerpoint/2010/main" val="422970006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a:t>
            </a:r>
            <a:endParaRPr lang="en-US" dirty="0"/>
          </a:p>
        </p:txBody>
      </p:sp>
      <p:sp>
        <p:nvSpPr>
          <p:cNvPr id="3" name="Content Placeholder 2"/>
          <p:cNvSpPr>
            <a:spLocks noGrp="1"/>
          </p:cNvSpPr>
          <p:nvPr>
            <p:ph idx="1"/>
          </p:nvPr>
        </p:nvSpPr>
        <p:spPr>
          <a:xfrm>
            <a:off x="457200" y="1600200"/>
            <a:ext cx="7620000" cy="5257800"/>
          </a:xfrm>
        </p:spPr>
        <p:txBody>
          <a:bodyPr>
            <a:normAutofit/>
          </a:bodyPr>
          <a:lstStyle/>
          <a:p>
            <a:r>
              <a:rPr lang="en-US" dirty="0" smtClean="0"/>
              <a:t>FROM EACH CATEGORY (visual, auditory, touch):</a:t>
            </a:r>
          </a:p>
          <a:p>
            <a:pPr lvl="1"/>
            <a:r>
              <a:rPr lang="en-US" dirty="0" smtClean="0"/>
              <a:t>Choose one illusion per category</a:t>
            </a:r>
          </a:p>
          <a:p>
            <a:pPr lvl="1"/>
            <a:r>
              <a:rPr lang="en-US" dirty="0" smtClean="0"/>
              <a:t>Describe the perception</a:t>
            </a:r>
          </a:p>
          <a:p>
            <a:pPr lvl="1"/>
            <a:r>
              <a:rPr lang="en-US" dirty="0" smtClean="0"/>
              <a:t>Describe what’s really happening</a:t>
            </a:r>
          </a:p>
          <a:p>
            <a:pPr lvl="1"/>
            <a:r>
              <a:rPr lang="en-US" dirty="0" smtClean="0"/>
              <a:t>Describe (in 1 sentence) why the illusion works</a:t>
            </a:r>
          </a:p>
          <a:p>
            <a:r>
              <a:rPr lang="en-US" dirty="0" smtClean="0"/>
              <a:t>Also answer the questions for magic berries</a:t>
            </a:r>
          </a:p>
          <a:p>
            <a:pPr marL="114300" indent="0">
              <a:buNone/>
            </a:pPr>
            <a:endParaRPr lang="en-US" dirty="0" smtClean="0"/>
          </a:p>
          <a:p>
            <a:pPr marL="114300" indent="0">
              <a:buNone/>
            </a:pPr>
            <a:r>
              <a:rPr lang="en-US" dirty="0" smtClean="0"/>
              <a:t>INSTEAD OF QUESTION AND HYPOTHESIS: explain why we care about illusory experiences. What do they illustrate about sensations and perceptions?</a:t>
            </a:r>
          </a:p>
          <a:p>
            <a:pPr marL="114300" indent="0">
              <a:buNone/>
            </a:pPr>
            <a:endParaRPr lang="en-US" dirty="0" smtClean="0"/>
          </a:p>
          <a:p>
            <a:pPr marL="114300" indent="0">
              <a:buNone/>
            </a:pPr>
            <a:r>
              <a:rPr lang="en-US" dirty="0" smtClean="0"/>
              <a:t>FOR RESULTS: Describe YOUR perception for each of your selected illusions (total of 4)</a:t>
            </a:r>
            <a:endParaRPr lang="en-US" dirty="0"/>
          </a:p>
        </p:txBody>
      </p:sp>
    </p:spTree>
    <p:extLst>
      <p:ext uri="{BB962C8B-B14F-4D97-AF65-F5344CB8AC3E}">
        <p14:creationId xmlns:p14="http://schemas.microsoft.com/office/powerpoint/2010/main" val="239439844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Optical illusions</a:t>
            </a:r>
            <a:endParaRPr lang="en-US" dirty="0"/>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100502069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Illusory colors/shapes</a:t>
            </a:r>
            <a:endParaRPr lang="en-US" dirty="0"/>
          </a:p>
        </p:txBody>
      </p:sp>
      <p:pic>
        <p:nvPicPr>
          <p:cNvPr id="4" name="Picture 3"/>
          <p:cNvPicPr>
            <a:picLocks noChangeAspect="1"/>
          </p:cNvPicPr>
          <p:nvPr/>
        </p:nvPicPr>
        <p:blipFill>
          <a:blip r:embed="rId3"/>
          <a:stretch>
            <a:fillRect/>
          </a:stretch>
        </p:blipFill>
        <p:spPr>
          <a:xfrm>
            <a:off x="457200" y="1417639"/>
            <a:ext cx="3567723" cy="3269438"/>
          </a:xfrm>
          <a:prstGeom prst="rect">
            <a:avLst/>
          </a:prstGeom>
        </p:spPr>
      </p:pic>
      <p:pic>
        <p:nvPicPr>
          <p:cNvPr id="5" name="Picture 4"/>
          <p:cNvPicPr>
            <a:picLocks noChangeAspect="1"/>
          </p:cNvPicPr>
          <p:nvPr/>
        </p:nvPicPr>
        <p:blipFill>
          <a:blip r:embed="rId4"/>
          <a:stretch>
            <a:fillRect/>
          </a:stretch>
        </p:blipFill>
        <p:spPr>
          <a:xfrm>
            <a:off x="4561668" y="2774461"/>
            <a:ext cx="3515531" cy="3751821"/>
          </a:xfrm>
          <a:prstGeom prst="rect">
            <a:avLst/>
          </a:prstGeom>
        </p:spPr>
      </p:pic>
    </p:spTree>
    <p:extLst>
      <p:ext uri="{BB962C8B-B14F-4D97-AF65-F5344CB8AC3E}">
        <p14:creationId xmlns:p14="http://schemas.microsoft.com/office/powerpoint/2010/main" val="154456125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Context distortions</a:t>
            </a:r>
            <a:endParaRPr lang="en-US" dirty="0"/>
          </a:p>
        </p:txBody>
      </p:sp>
      <p:pic>
        <p:nvPicPr>
          <p:cNvPr id="5" name="Picture 4"/>
          <p:cNvPicPr>
            <a:picLocks noChangeAspect="1"/>
          </p:cNvPicPr>
          <p:nvPr/>
        </p:nvPicPr>
        <p:blipFill>
          <a:blip r:embed="rId3"/>
          <a:stretch>
            <a:fillRect/>
          </a:stretch>
        </p:blipFill>
        <p:spPr>
          <a:xfrm>
            <a:off x="457200" y="1691512"/>
            <a:ext cx="4459654" cy="2741591"/>
          </a:xfrm>
          <a:prstGeom prst="rect">
            <a:avLst/>
          </a:prstGeom>
        </p:spPr>
      </p:pic>
      <p:pic>
        <p:nvPicPr>
          <p:cNvPr id="6" name="Picture 5"/>
          <p:cNvPicPr>
            <a:picLocks noChangeAspect="1"/>
          </p:cNvPicPr>
          <p:nvPr/>
        </p:nvPicPr>
        <p:blipFill>
          <a:blip r:embed="rId4"/>
          <a:stretch>
            <a:fillRect/>
          </a:stretch>
        </p:blipFill>
        <p:spPr>
          <a:xfrm>
            <a:off x="5384010" y="2149231"/>
            <a:ext cx="2629609" cy="4220308"/>
          </a:xfrm>
          <a:prstGeom prst="rect">
            <a:avLst/>
          </a:prstGeom>
        </p:spPr>
      </p:pic>
    </p:spTree>
    <p:extLst>
      <p:ext uri="{BB962C8B-B14F-4D97-AF65-F5344CB8AC3E}">
        <p14:creationId xmlns:p14="http://schemas.microsoft.com/office/powerpoint/2010/main" val="388563310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Impossible shapes</a:t>
            </a:r>
            <a:endParaRPr lang="en-US" dirty="0"/>
          </a:p>
        </p:txBody>
      </p:sp>
      <p:pic>
        <p:nvPicPr>
          <p:cNvPr id="4" name="Picture 3"/>
          <p:cNvPicPr>
            <a:picLocks noChangeAspect="1"/>
          </p:cNvPicPr>
          <p:nvPr/>
        </p:nvPicPr>
        <p:blipFill>
          <a:blip r:embed="rId3"/>
          <a:stretch>
            <a:fillRect/>
          </a:stretch>
        </p:blipFill>
        <p:spPr>
          <a:xfrm>
            <a:off x="457200" y="1229057"/>
            <a:ext cx="4791808" cy="2474458"/>
          </a:xfrm>
          <a:prstGeom prst="rect">
            <a:avLst/>
          </a:prstGeom>
        </p:spPr>
      </p:pic>
      <p:pic>
        <p:nvPicPr>
          <p:cNvPr id="5" name="Picture 4"/>
          <p:cNvPicPr>
            <a:picLocks noChangeAspect="1"/>
          </p:cNvPicPr>
          <p:nvPr/>
        </p:nvPicPr>
        <p:blipFill>
          <a:blip r:embed="rId4"/>
          <a:stretch>
            <a:fillRect/>
          </a:stretch>
        </p:blipFill>
        <p:spPr>
          <a:xfrm>
            <a:off x="4728308" y="3703515"/>
            <a:ext cx="2540000" cy="2540000"/>
          </a:xfrm>
          <a:prstGeom prst="rect">
            <a:avLst/>
          </a:prstGeom>
        </p:spPr>
      </p:pic>
    </p:spTree>
    <p:extLst>
      <p:ext uri="{BB962C8B-B14F-4D97-AF65-F5344CB8AC3E}">
        <p14:creationId xmlns:p14="http://schemas.microsoft.com/office/powerpoint/2010/main" val="3094387432"/>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Adjacency.thmx</Template>
  <TotalTime>1305</TotalTime>
  <Words>1322</Words>
  <Application>Microsoft Macintosh PowerPoint</Application>
  <PresentationFormat>On-screen Show (4:3)</PresentationFormat>
  <Paragraphs>79</Paragraphs>
  <Slides>22</Slides>
  <Notes>19</Notes>
  <HiddenSlides>0</HiddenSlides>
  <MMClips>2</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Adjacency</vt:lpstr>
      <vt:lpstr>Illusions</vt:lpstr>
      <vt:lpstr>What is an illusion?</vt:lpstr>
      <vt:lpstr>Sensation vs. perception</vt:lpstr>
      <vt:lpstr>Why do we care?</vt:lpstr>
      <vt:lpstr>Report</vt:lpstr>
      <vt:lpstr>Optical illusions</vt:lpstr>
      <vt:lpstr>Illusory colors/shapes</vt:lpstr>
      <vt:lpstr>Context distortions</vt:lpstr>
      <vt:lpstr>Impossible shapes</vt:lpstr>
      <vt:lpstr>MC Escher</vt:lpstr>
      <vt:lpstr>Illusory movement</vt:lpstr>
      <vt:lpstr>Ambiguous movement</vt:lpstr>
      <vt:lpstr>Illusory color</vt:lpstr>
      <vt:lpstr>The dress</vt:lpstr>
      <vt:lpstr>Auditory illusions</vt:lpstr>
      <vt:lpstr>Shepard Risset tones</vt:lpstr>
      <vt:lpstr>McGurk effect</vt:lpstr>
      <vt:lpstr>Tactile illusions</vt:lpstr>
      <vt:lpstr>Two point discrimination</vt:lpstr>
      <vt:lpstr>Magic water</vt:lpstr>
      <vt:lpstr>Taste illusion</vt:lpstr>
      <vt:lpstr>Magic berries (Synsepalum dulcificum)</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Illusions</dc:title>
  <dc:creator>Kaitlyn Casimo</dc:creator>
  <cp:lastModifiedBy>Kaitlyn Casimo</cp:lastModifiedBy>
  <cp:revision>22</cp:revision>
  <dcterms:created xsi:type="dcterms:W3CDTF">2017-07-27T20:27:49Z</dcterms:created>
  <dcterms:modified xsi:type="dcterms:W3CDTF">2017-10-30T17:40:31Z</dcterms:modified>
</cp:coreProperties>
</file>